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0" r:id="rId3"/>
    <p:sldId id="257" r:id="rId4"/>
    <p:sldId id="279" r:id="rId5"/>
    <p:sldId id="258" r:id="rId6"/>
    <p:sldId id="268" r:id="rId7"/>
    <p:sldId id="269" r:id="rId8"/>
    <p:sldId id="270" r:id="rId9"/>
    <p:sldId id="284" r:id="rId10"/>
    <p:sldId id="285" r:id="rId11"/>
    <p:sldId id="286" r:id="rId12"/>
    <p:sldId id="271" r:id="rId13"/>
    <p:sldId id="272" r:id="rId14"/>
    <p:sldId id="287" r:id="rId15"/>
    <p:sldId id="288" r:id="rId16"/>
    <p:sldId id="273" r:id="rId17"/>
    <p:sldId id="275" r:id="rId18"/>
    <p:sldId id="282" r:id="rId19"/>
    <p:sldId id="260" r:id="rId20"/>
    <p:sldId id="276" r:id="rId21"/>
    <p:sldId id="277" r:id="rId22"/>
    <p:sldId id="283" r:id="rId23"/>
    <p:sldId id="281" r:id="rId24"/>
    <p:sldId id="266" r:id="rId25"/>
    <p:sldId id="267" r:id="rId26"/>
  </p:sldIdLst>
  <p:sldSz cx="9144000" cy="6858000" type="screen4x3"/>
  <p:notesSz cx="9144000" cy="6858000"/>
  <p:embeddedFontLst>
    <p:embeddedFont>
      <p:font typeface="나눔고딕" panose="020B0600000101010101" charset="-127"/>
      <p:regular r:id="rId29"/>
      <p:bold r:id="rId30"/>
    </p:embeddedFont>
    <p:embeddedFont>
      <p:font typeface="나눔명조" panose="020B0600000101010101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orient="horz" pos="481">
          <p15:clr>
            <a:srgbClr val="A4A3A4"/>
          </p15:clr>
        </p15:guide>
        <p15:guide id="3" pos="3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3"/>
    <p:restoredTop sz="84406"/>
  </p:normalViewPr>
  <p:slideViewPr>
    <p:cSldViewPr>
      <p:cViewPr varScale="1">
        <p:scale>
          <a:sx n="73" d="100"/>
          <a:sy n="73" d="100"/>
        </p:scale>
        <p:origin x="1829" y="43"/>
      </p:cViewPr>
      <p:guideLst>
        <p:guide orient="horz" pos="2840"/>
        <p:guide orient="horz" pos="481"/>
        <p:guide pos="339"/>
      </p:guideLst>
    </p:cSldViewPr>
  </p:slideViewPr>
  <p:outlineViewPr>
    <p:cViewPr>
      <p:scale>
        <a:sx n="33" d="100"/>
        <a:sy n="33" d="100"/>
      </p:scale>
      <p:origin x="0" y="107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3211"/>
    </p:cViewPr>
  </p:sorterViewPr>
  <p:notesViewPr>
    <p:cSldViewPr>
      <p:cViewPr>
        <p:scale>
          <a:sx n="150" d="100"/>
          <a:sy n="150" d="100"/>
        </p:scale>
        <p:origin x="-226" y="230"/>
      </p:cViewPr>
      <p:guideLst>
        <p:guide orient="horz" pos="2159"/>
        <p:guide pos="28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B80A26-32DF-4F33-B7FC-4A6FB385EA1C}" type="datetime1">
              <a:rPr lang="ko-KR" altLang="en-US"/>
              <a:pPr lvl="0">
                <a:defRPr/>
              </a:pPr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679312F-9566-42C4-AAAC-D2E092135B2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3228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A870C5-E39E-4D4A-8B97-122E944BE205}" type="datetime1">
              <a:rPr lang="ko-KR" altLang="en-US"/>
              <a:pPr lvl="0">
                <a:defRPr/>
              </a:pPr>
              <a:t>2018-04-16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3C562BB-DACB-4090-9EB0-C718CC4DFD5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352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8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872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11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369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91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143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5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884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92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+mj-lt"/>
              <a:buNone/>
              <a:defRPr/>
            </a:pPr>
            <a:endParaRPr lang="en-US" altLang="ko-KR" sz="12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089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394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79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795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92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+mj-lt"/>
              <a:buNone/>
              <a:defRPr/>
            </a:pPr>
            <a:endParaRPr lang="ko-KR" altLang="en-US" sz="12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+mj-lt"/>
              <a:buNone/>
              <a:defRPr/>
            </a:pPr>
            <a:endParaRPr lang="ko-KR" altLang="en-US" sz="12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91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94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77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05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《</a:t>
            </a:r>
            <a:r>
              <a:rPr lang="ko-KR" altLang="en-US"/>
              <a:t>장자</a:t>
            </a:r>
            <a:r>
              <a:rPr lang="en-US" altLang="ko-KR"/>
              <a:t>》 </a:t>
            </a:r>
            <a:r>
              <a:rPr lang="ko-KR" altLang="en-US"/>
              <a:t>나비조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13C562BB-DACB-4090-9EB0-C718CC4DFD5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21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</p:spPr>
        <p:txBody>
          <a:bodyPr>
            <a:normAutofit/>
          </a:bodyPr>
          <a:lstStyle>
            <a:lvl1pPr algn="l">
              <a:defRPr sz="4000" spc="-1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663F9F94-0DD2-4D1A-94AC-D2F8E17589FC}" type="slidenum">
              <a:rPr lang="en-US" altLang="ko-KR" sz="800" b="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pPr algn="r">
                <a:defRPr/>
              </a:pPr>
              <a:t>‹#›</a:t>
            </a:fld>
            <a:r>
              <a:rPr lang="en-US" altLang="ko-KR" sz="800" b="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/ 12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</p:spPr>
        <p:txBody>
          <a:bodyPr>
            <a:normAutofit/>
          </a:bodyPr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2016-12-09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7</a:t>
            </a:r>
            <a:r>
              <a:rPr lang="ko-KR" altLang="en-US"/>
              <a:t>조 발표자료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2016-12-09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7</a:t>
            </a:r>
            <a:r>
              <a:rPr lang="ko-KR" altLang="en-US"/>
              <a:t>조 발표자료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2016-12-09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7</a:t>
            </a:r>
            <a:r>
              <a:rPr lang="ko-KR" altLang="en-US"/>
              <a:t>조 발표자료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2" r:id="rId4"/>
    <p:sldLayoutId id="2147483663" r:id="rId5"/>
    <p:sldLayoutId id="2147483649" r:id="rId6"/>
    <p:sldLayoutId id="2147483650" r:id="rId7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2773304" y="3501008"/>
            <a:ext cx="7200800" cy="3645024"/>
          </a:xfrm>
        </p:spPr>
        <p:txBody>
          <a:bodyPr>
            <a:noAutofit/>
          </a:bodyPr>
          <a:lstStyle/>
          <a:p>
            <a:pPr algn="l"/>
            <a:endParaRPr lang="en-US" altLang="ko-KR" sz="1600" b="1" spc="-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endParaRPr lang="en-US" altLang="ko-KR" sz="1600" b="1" spc="-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               </a:t>
            </a: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    	          		</a:t>
            </a: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	         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   명  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600" b="1" spc="-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강양중강양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	         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 목 명  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공개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</a:t>
            </a:r>
            <a:endParaRPr lang="en-US" altLang="ko-KR" sz="1600" b="1" spc="-3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		         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담당교수 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김동호 교수님</a:t>
            </a:r>
            <a:endParaRPr lang="en-US" altLang="ko-KR" sz="1600" b="1" spc="-3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  		</a:t>
            </a:r>
          </a:p>
          <a:p>
            <a:pPr algn="l"/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			       </a:t>
            </a:r>
            <a:r>
              <a:rPr lang="ko-KR" altLang="en-US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발표일 </a:t>
            </a:r>
            <a:r>
              <a:rPr lang="en-US" altLang="ko-KR" sz="16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2018-04-16</a:t>
            </a:r>
            <a:endParaRPr lang="ko-KR" altLang="en-US" sz="1600" b="1" spc="-3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9776" y="531515"/>
            <a:ext cx="6910536" cy="4581100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ko-KR" altLang="en-US" sz="4000" spc="-150" dirty="0">
                <a:solidFill>
                  <a:schemeClr val="bg1"/>
                </a:solidFill>
                <a:latin typeface="+mj-ea"/>
              </a:rPr>
              <a:t>공개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SW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</a:rPr>
              <a:t>프로젝트 </a:t>
            </a: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en-US" altLang="ko-KR" sz="4000" b="1" spc="-150" dirty="0">
                <a:solidFill>
                  <a:schemeClr val="bg1"/>
                </a:solidFill>
                <a:latin typeface="+mj-ea"/>
              </a:rPr>
              <a:t>            </a:t>
            </a:r>
            <a:r>
              <a:rPr lang="ko-KR" altLang="en-US" sz="2200" b="1" spc="-150" dirty="0">
                <a:solidFill>
                  <a:schemeClr val="bg1"/>
                </a:solidFill>
                <a:latin typeface="+mj-ea"/>
              </a:rPr>
              <a:t>팀장</a:t>
            </a:r>
            <a:r>
              <a:rPr lang="ko-KR" altLang="en-US" sz="4000" b="1" spc="-15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200" b="1" spc="-150" dirty="0">
                <a:solidFill>
                  <a:schemeClr val="bg1"/>
                </a:solidFill>
                <a:latin typeface="+mj-ea"/>
              </a:rPr>
              <a:t>: </a:t>
            </a:r>
            <a:r>
              <a:rPr lang="ko-KR" altLang="en-US" sz="2200" b="1" spc="-150" dirty="0">
                <a:solidFill>
                  <a:schemeClr val="bg1"/>
                </a:solidFill>
                <a:latin typeface="+mj-ea"/>
              </a:rPr>
              <a:t>김강민 </a:t>
            </a:r>
            <a:br>
              <a:rPr lang="en-US" altLang="ko-KR" sz="2200" b="1" spc="-150" dirty="0">
                <a:solidFill>
                  <a:schemeClr val="bg1"/>
                </a:solidFill>
                <a:latin typeface="+mj-ea"/>
              </a:rPr>
            </a:br>
            <a:r>
              <a:rPr lang="en-US" altLang="ko-KR" sz="2200" b="1" spc="-150" dirty="0">
                <a:solidFill>
                  <a:schemeClr val="bg1"/>
                </a:solidFill>
                <a:latin typeface="+mj-ea"/>
              </a:rPr>
              <a:t>                         </a:t>
            </a:r>
            <a:r>
              <a:rPr lang="ko-KR" altLang="en-US" sz="2200" b="1" spc="-150" dirty="0">
                <a:solidFill>
                  <a:schemeClr val="bg1"/>
                </a:solidFill>
                <a:latin typeface="+mj-ea"/>
              </a:rPr>
              <a:t>팀원  </a:t>
            </a:r>
            <a:r>
              <a:rPr lang="en-US" altLang="ko-KR" sz="2200" b="1" spc="-150" dirty="0">
                <a:solidFill>
                  <a:schemeClr val="bg1"/>
                </a:solidFill>
                <a:latin typeface="+mj-ea"/>
              </a:rPr>
              <a:t>: </a:t>
            </a:r>
            <a:r>
              <a:rPr lang="ko-KR" altLang="en-US" sz="2200" b="1" spc="-150" dirty="0" err="1">
                <a:solidFill>
                  <a:schemeClr val="bg1"/>
                </a:solidFill>
                <a:latin typeface="+mj-ea"/>
              </a:rPr>
              <a:t>김성백</a:t>
            </a:r>
            <a:r>
              <a:rPr lang="ko-KR" altLang="en-US" sz="2200" b="1" spc="-150" dirty="0">
                <a:solidFill>
                  <a:schemeClr val="bg1"/>
                </a:solidFill>
                <a:latin typeface="+mj-ea"/>
              </a:rPr>
              <a:t>  양승영  임호성</a:t>
            </a:r>
            <a:br>
              <a:rPr lang="en-US" altLang="ko-KR" sz="2700" b="1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b="1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	</a:t>
            </a: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			</a:t>
            </a:r>
            <a:endParaRPr lang="ko-KR" altLang="en-US" sz="4000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46AD8A1D-F5E3-4971-B0EE-D6B8EE5A56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10" name="_x291844408" descr="EMB000036547e2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90" y="255865"/>
            <a:ext cx="2229766" cy="24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사용자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700808"/>
            <a:ext cx="7848872" cy="374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랭크 시스템 도입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아이템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3200" b="1" spc="-30" dirty="0">
                <a:latin typeface="+mn-ea"/>
              </a:rPr>
              <a:t>속도 조절 및 장애물 기능 추가</a:t>
            </a:r>
            <a:endParaRPr lang="en-US" altLang="ko-KR" sz="32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사용자 친화적 인터페이스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7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사용자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700808"/>
            <a:ext cx="7848872" cy="374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랭크 시스템 도입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아이템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속도 조절 및 장애물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3200" b="1" spc="-30" dirty="0">
                <a:latin typeface="+mn-ea"/>
              </a:rPr>
              <a:t>사용자 친화적 인터페이스</a:t>
            </a:r>
            <a:endParaRPr lang="en-US" altLang="ko-KR" sz="32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A6AF0-5FA0-4AE5-BDA0-BB14894A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484784"/>
            <a:ext cx="3036462" cy="2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개발자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5" y="1448780"/>
            <a:ext cx="7848872" cy="93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인터페이스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1943344" descr="EMB00000a042f81">
            <a:extLst>
              <a:ext uri="{FF2B5EF4-FFF2-40B4-BE49-F238E27FC236}">
                <a16:creationId xmlns:a16="http://schemas.microsoft.com/office/drawing/2014/main" id="{95A347D0-6834-4E47-9228-D64B5DED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6" y="2014205"/>
            <a:ext cx="3276364" cy="44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A0EDE-D93A-41DD-A0D9-C0D2586010BA}"/>
              </a:ext>
            </a:extLst>
          </p:cNvPr>
          <p:cNvSpPr txBox="1"/>
          <p:nvPr/>
        </p:nvSpPr>
        <p:spPr>
          <a:xfrm>
            <a:off x="4248944" y="2742090"/>
            <a:ext cx="4499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-  Windows </a:t>
            </a:r>
            <a:r>
              <a:rPr lang="ko-KR" altLang="en-US" sz="2000" b="1" spc="-30" dirty="0">
                <a:latin typeface="+mn-ea"/>
              </a:rPr>
              <a:t>한글이 깨지는 현상이 발생</a:t>
            </a:r>
            <a:endParaRPr lang="en-US" altLang="ko-KR" sz="2000" b="1" spc="-3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000" b="1" spc="-3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 b="1" spc="-30" dirty="0">
                <a:latin typeface="+mn-ea"/>
              </a:rPr>
              <a:t>게임의 승패 결과를 사용자가 인지 할 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</a:t>
            </a:r>
            <a:r>
              <a:rPr lang="ko-KR" altLang="en-US" sz="2000" b="1" spc="-30" dirty="0">
                <a:latin typeface="+mn-ea"/>
              </a:rPr>
              <a:t>수 없음</a:t>
            </a:r>
            <a:endParaRPr lang="en-US" altLang="ko-KR" sz="2000" b="1" spc="-3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54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개발자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808820"/>
            <a:ext cx="7848872" cy="241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네트워크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400" b="1" spc="-30" dirty="0">
                <a:latin typeface="+mn-ea"/>
              </a:rPr>
              <a:t>- </a:t>
            </a:r>
            <a:r>
              <a:rPr lang="ko-KR" altLang="en-US" sz="2400" b="1" spc="-30" dirty="0">
                <a:latin typeface="+mn-ea"/>
              </a:rPr>
              <a:t>포트 지정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예외처리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채팅</a:t>
            </a: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E5954-0492-4418-AB4B-BAA6C7FF3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2"/>
          <a:stretch/>
        </p:blipFill>
        <p:spPr>
          <a:xfrm>
            <a:off x="3901028" y="4095985"/>
            <a:ext cx="4514850" cy="20412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A32DB3-EFD3-4DA2-BF72-B0FB77B76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13" r="2818" b="13866"/>
          <a:stretch/>
        </p:blipFill>
        <p:spPr>
          <a:xfrm>
            <a:off x="3901028" y="1616985"/>
            <a:ext cx="4415388" cy="20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개발자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808820"/>
            <a:ext cx="7848872" cy="241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네트워크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000" b="1" spc="-30" dirty="0">
                <a:latin typeface="+mn-ea"/>
              </a:rPr>
              <a:t>- </a:t>
            </a:r>
            <a:r>
              <a:rPr lang="ko-KR" altLang="en-US" sz="2000" b="1" spc="-30" dirty="0">
                <a:latin typeface="+mn-ea"/>
              </a:rPr>
              <a:t>포트 지정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</a:t>
            </a:r>
            <a:r>
              <a:rPr lang="en-US" altLang="ko-KR" sz="2400" b="1" spc="-30" dirty="0">
                <a:latin typeface="+mn-ea"/>
              </a:rPr>
              <a:t>- </a:t>
            </a:r>
            <a:r>
              <a:rPr lang="ko-KR" altLang="en-US" sz="2400" b="1" spc="-30" dirty="0">
                <a:latin typeface="+mn-ea"/>
              </a:rPr>
              <a:t>예외처리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채팅</a:t>
            </a: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1"/>
          <a:stretch/>
        </p:blipFill>
        <p:spPr bwMode="auto">
          <a:xfrm>
            <a:off x="4247964" y="2662892"/>
            <a:ext cx="3158283" cy="277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F8DE9DD9-F9CC-4688-8894-7A4BD3E14BED}"/>
              </a:ext>
            </a:extLst>
          </p:cNvPr>
          <p:cNvSpPr/>
          <p:nvPr/>
        </p:nvSpPr>
        <p:spPr>
          <a:xfrm>
            <a:off x="4824028" y="2997822"/>
            <a:ext cx="468052" cy="46805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20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개발자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808820"/>
            <a:ext cx="7848872" cy="239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네트워크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000" b="1" spc="-30" dirty="0">
                <a:latin typeface="+mn-ea"/>
              </a:rPr>
              <a:t>- </a:t>
            </a:r>
            <a:r>
              <a:rPr lang="ko-KR" altLang="en-US" sz="2000" b="1" spc="-30" dirty="0">
                <a:latin typeface="+mn-ea"/>
              </a:rPr>
              <a:t>포트 지정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예외처리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 </a:t>
            </a:r>
            <a:r>
              <a:rPr lang="en-US" altLang="ko-KR" sz="2400" b="1" spc="-30" dirty="0">
                <a:latin typeface="+mn-ea"/>
              </a:rPr>
              <a:t>- </a:t>
            </a:r>
            <a:r>
              <a:rPr lang="ko-KR" altLang="en-US" sz="2400" b="1" spc="-30" dirty="0">
                <a:latin typeface="+mn-ea"/>
              </a:rPr>
              <a:t>채팅</a:t>
            </a: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6BE0F-AB34-429A-B284-409F6449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41" y="3004468"/>
            <a:ext cx="45624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프로젝트 구현 계획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5" y="1745633"/>
            <a:ext cx="784887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프로그램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000" b="1" spc="-30" dirty="0">
                <a:latin typeface="+mn-ea"/>
              </a:rPr>
              <a:t>- AWT</a:t>
            </a:r>
            <a:r>
              <a:rPr lang="ko-KR" altLang="en-US" sz="2000" b="1" spc="-30" dirty="0">
                <a:latin typeface="+mn-ea"/>
              </a:rPr>
              <a:t> → </a:t>
            </a:r>
            <a:r>
              <a:rPr lang="en-US" altLang="ko-KR" sz="2000" b="1" spc="-30" dirty="0">
                <a:latin typeface="+mn-ea"/>
              </a:rPr>
              <a:t>Swing</a:t>
            </a:r>
          </a:p>
          <a:p>
            <a:pPr>
              <a:lnSpc>
                <a:spcPct val="120000"/>
              </a:lnSpc>
            </a:pPr>
            <a:endParaRPr lang="en-US" altLang="ko-KR" sz="20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서버</a:t>
            </a:r>
            <a:endParaRPr lang="en-US" altLang="ko-KR" sz="2400" b="1" spc="-30" dirty="0">
              <a:latin typeface="+mn-ea"/>
            </a:endParaRPr>
          </a:p>
          <a:p>
            <a:pPr marL="400050" lvl="2">
              <a:lnSpc>
                <a:spcPct val="120000"/>
              </a:lnSpc>
            </a:pPr>
            <a:r>
              <a:rPr lang="en-US" altLang="ko-KR" b="1" spc="-30" dirty="0">
                <a:latin typeface="+mn-ea"/>
              </a:rPr>
              <a:t>  </a:t>
            </a:r>
            <a:r>
              <a:rPr lang="en-US" altLang="ko-KR" sz="2000" b="1" spc="-30" dirty="0">
                <a:latin typeface="+mn-ea"/>
              </a:rPr>
              <a:t>- </a:t>
            </a:r>
            <a:r>
              <a:rPr lang="ko-KR" altLang="en-US" sz="2000" b="1" spc="-30" dirty="0">
                <a:latin typeface="+mn-ea"/>
              </a:rPr>
              <a:t>웹 페이지 </a:t>
            </a:r>
            <a:endParaRPr lang="en-US" altLang="ko-KR" sz="2000" b="1" spc="-30" dirty="0">
              <a:latin typeface="+mn-ea"/>
            </a:endParaRPr>
          </a:p>
          <a:p>
            <a:pPr marL="400050" lvl="2">
              <a:lnSpc>
                <a:spcPct val="120000"/>
              </a:lnSpc>
            </a:pPr>
            <a:endParaRPr lang="en-US" altLang="ko-KR" sz="20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데이터베이스</a:t>
            </a:r>
            <a:endParaRPr lang="en-US" altLang="ko-KR" sz="2400" b="1" spc="-30" dirty="0">
              <a:latin typeface="+mn-ea"/>
            </a:endParaRPr>
          </a:p>
          <a:p>
            <a:pPr marL="0" lvl="1">
              <a:lnSpc>
                <a:spcPct val="12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000" b="1" spc="-30" dirty="0">
                <a:latin typeface="+mn-ea"/>
              </a:rPr>
              <a:t>- MySQL</a:t>
            </a:r>
          </a:p>
          <a:p>
            <a:pPr marL="0" lvl="1">
              <a:lnSpc>
                <a:spcPct val="120000"/>
              </a:lnSpc>
            </a:pPr>
            <a:endParaRPr lang="en-US" altLang="ko-KR" sz="20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추가 기능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b="1" spc="-30" dirty="0">
                <a:latin typeface="+mn-ea"/>
              </a:rPr>
              <a:t>        </a:t>
            </a:r>
            <a:r>
              <a:rPr lang="en-US" altLang="ko-KR" sz="2000" b="1" spc="-30" dirty="0">
                <a:latin typeface="+mn-ea"/>
              </a:rPr>
              <a:t>- </a:t>
            </a:r>
            <a:r>
              <a:rPr lang="ko-KR" altLang="en-US" sz="2000" b="1" spc="-30" dirty="0">
                <a:latin typeface="+mn-ea"/>
              </a:rPr>
              <a:t>스코어링</a:t>
            </a:r>
            <a:endParaRPr lang="en-US" altLang="ko-KR" sz="20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PLA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72" y="38105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프로젝트 구현 계획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145" name="_x301950328" descr="EMB00000a042f87">
            <a:extLst>
              <a:ext uri="{FF2B5EF4-FFF2-40B4-BE49-F238E27FC236}">
                <a16:creationId xmlns:a16="http://schemas.microsoft.com/office/drawing/2014/main" id="{BAED5C0C-82C6-404D-9A22-42FD06EE0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25" y="1491055"/>
            <a:ext cx="3790739" cy="504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961C22-53E2-47B3-9A4F-C003762F9B27}"/>
              </a:ext>
            </a:extLst>
          </p:cNvPr>
          <p:cNvCxnSpPr>
            <a:cxnSpLocks/>
          </p:cNvCxnSpPr>
          <p:nvPr/>
        </p:nvCxnSpPr>
        <p:spPr>
          <a:xfrm>
            <a:off x="2159732" y="2348880"/>
            <a:ext cx="828092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6486F8-705A-4D4E-9211-5C8C964307C2}"/>
              </a:ext>
            </a:extLst>
          </p:cNvPr>
          <p:cNvSpPr txBox="1"/>
          <p:nvPr/>
        </p:nvSpPr>
        <p:spPr>
          <a:xfrm>
            <a:off x="285807" y="1427347"/>
            <a:ext cx="2159732" cy="92333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▷ 게임 승패 여부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상대방 스코어 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게임 준비 상태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ACADF9-0C02-4DBB-8E54-5BF534BEB923}"/>
              </a:ext>
            </a:extLst>
          </p:cNvPr>
          <p:cNvSpPr txBox="1"/>
          <p:nvPr/>
        </p:nvSpPr>
        <p:spPr>
          <a:xfrm>
            <a:off x="6579223" y="1483281"/>
            <a:ext cx="2159732" cy="147732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변경 사항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사용자 </a:t>
            </a:r>
            <a:r>
              <a:rPr lang="en-US" altLang="ko-KR" b="1" dirty="0">
                <a:latin typeface="+mn-ea"/>
              </a:rPr>
              <a:t>ID </a:t>
            </a:r>
            <a:r>
              <a:rPr lang="ko-KR" altLang="en-US" b="1" dirty="0">
                <a:latin typeface="+mn-ea"/>
              </a:rPr>
              <a:t>출력 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랭크 출력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보유 아이템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▷ 사용자 메뉴얼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4E849C-E8CC-4BE3-98CD-88E8ABFD109F}"/>
              </a:ext>
            </a:extLst>
          </p:cNvPr>
          <p:cNvSpPr txBox="1"/>
          <p:nvPr/>
        </p:nvSpPr>
        <p:spPr>
          <a:xfrm>
            <a:off x="282649" y="4476102"/>
            <a:ext cx="2159732" cy="64633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▷비속어 필터링 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   기능 추가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9762BBF-634E-4911-85C3-134B021A29A0}"/>
              </a:ext>
            </a:extLst>
          </p:cNvPr>
          <p:cNvCxnSpPr>
            <a:cxnSpLocks/>
          </p:cNvCxnSpPr>
          <p:nvPr/>
        </p:nvCxnSpPr>
        <p:spPr>
          <a:xfrm>
            <a:off x="2018681" y="5125718"/>
            <a:ext cx="1185167" cy="787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9B180A5-731E-4B43-B065-99D2FE6FFC7C}"/>
              </a:ext>
            </a:extLst>
          </p:cNvPr>
          <p:cNvCxnSpPr>
            <a:stCxn id="48" idx="2"/>
            <a:endCxn id="6145" idx="3"/>
          </p:cNvCxnSpPr>
          <p:nvPr/>
        </p:nvCxnSpPr>
        <p:spPr>
          <a:xfrm rot="5400000">
            <a:off x="6481294" y="2837180"/>
            <a:ext cx="1054366" cy="13012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바닥글 개체 틀 4">
            <a:extLst>
              <a:ext uri="{FF2B5EF4-FFF2-40B4-BE49-F238E27FC236}">
                <a16:creationId xmlns:a16="http://schemas.microsoft.com/office/drawing/2014/main" id="{9CF6B0CC-5DDD-4AE9-88B7-918AA5F2FEC7}"/>
              </a:ext>
            </a:extLst>
          </p:cNvPr>
          <p:cNvSpPr txBox="1">
            <a:spLocks/>
          </p:cNvSpPr>
          <p:nvPr/>
        </p:nvSpPr>
        <p:spPr>
          <a:xfrm>
            <a:off x="3124200" y="64842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8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협업의 목적 및 기대효과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5" y="1592796"/>
            <a:ext cx="7848872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30" dirty="0">
                <a:latin typeface="+mn-ea"/>
              </a:rPr>
              <a:t>1</a:t>
            </a:r>
            <a:r>
              <a:rPr lang="ko-KR" altLang="en-US" sz="2400" b="1" spc="-30" dirty="0">
                <a:latin typeface="+mn-ea"/>
              </a:rPr>
              <a:t>인 개발의 한계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대규모 코드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지식의 한계</a:t>
            </a:r>
            <a:endParaRPr lang="en-US" altLang="ko-KR" sz="2000" b="1" spc="-30" dirty="0">
              <a:latin typeface="+mn-ea"/>
            </a:endParaRPr>
          </a:p>
          <a:p>
            <a:pPr lvl="1"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협업을 통한 개발 </a:t>
            </a:r>
            <a:endParaRPr lang="en-US" altLang="ko-KR" sz="2400" b="1" spc="-30" dirty="0">
              <a:latin typeface="+mn-ea"/>
            </a:endParaRPr>
          </a:p>
          <a:p>
            <a:pPr marL="0" lvl="1"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구성원의 전문 분야를 고려한 업무 분담</a:t>
            </a:r>
            <a:endParaRPr lang="en-US" altLang="ko-KR" sz="2000" b="1" spc="-30" dirty="0">
              <a:latin typeface="+mn-ea"/>
            </a:endParaRPr>
          </a:p>
          <a:p>
            <a:pPr marL="0" lvl="1"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통합</a:t>
            </a:r>
            <a:r>
              <a:rPr lang="en-US" altLang="ko-KR" sz="2000" b="1" spc="-30" dirty="0">
                <a:latin typeface="+mn-ea"/>
              </a:rPr>
              <a:t>, </a:t>
            </a:r>
            <a:r>
              <a:rPr lang="ko-KR" altLang="en-US" sz="2000" b="1" spc="-30" dirty="0">
                <a:latin typeface="+mn-ea"/>
              </a:rPr>
              <a:t>프로젝트에 대한 전반적 이해</a:t>
            </a: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21279"/>
            <a:ext cx="3528392" cy="183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15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프로젝트 관리도구의 활용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6AD8A1D-F5E3-4971-B0EE-D6B8EE5A56B1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470792" y="1484784"/>
            <a:ext cx="2079087" cy="103954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48" tIns="233190" rIns="510594" bIns="281365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/>
              <a:t> </a:t>
            </a:r>
            <a:r>
              <a:rPr lang="ko-KR" altLang="en-US" b="1" dirty="0"/>
              <a:t>프로젝트</a:t>
            </a:r>
            <a:endParaRPr lang="ko-KR" altLang="en-US" b="1" kern="1200" dirty="0"/>
          </a:p>
        </p:txBody>
      </p:sp>
      <p:sp>
        <p:nvSpPr>
          <p:cNvPr id="23" name="자유형 22"/>
          <p:cNvSpPr/>
          <p:nvPr/>
        </p:nvSpPr>
        <p:spPr>
          <a:xfrm>
            <a:off x="3822169" y="4407361"/>
            <a:ext cx="1499662" cy="749831"/>
          </a:xfrm>
          <a:custGeom>
            <a:avLst/>
            <a:gdLst>
              <a:gd name="connsiteX0" fmla="*/ 0 w 1499662"/>
              <a:gd name="connsiteY0" fmla="*/ 74983 h 749831"/>
              <a:gd name="connsiteX1" fmla="*/ 74983 w 1499662"/>
              <a:gd name="connsiteY1" fmla="*/ 0 h 749831"/>
              <a:gd name="connsiteX2" fmla="*/ 1424679 w 1499662"/>
              <a:gd name="connsiteY2" fmla="*/ 0 h 749831"/>
              <a:gd name="connsiteX3" fmla="*/ 1499662 w 1499662"/>
              <a:gd name="connsiteY3" fmla="*/ 74983 h 749831"/>
              <a:gd name="connsiteX4" fmla="*/ 1499662 w 1499662"/>
              <a:gd name="connsiteY4" fmla="*/ 674848 h 749831"/>
              <a:gd name="connsiteX5" fmla="*/ 1424679 w 1499662"/>
              <a:gd name="connsiteY5" fmla="*/ 749831 h 749831"/>
              <a:gd name="connsiteX6" fmla="*/ 74983 w 1499662"/>
              <a:gd name="connsiteY6" fmla="*/ 749831 h 749831"/>
              <a:gd name="connsiteX7" fmla="*/ 0 w 1499662"/>
              <a:gd name="connsiteY7" fmla="*/ 674848 h 749831"/>
              <a:gd name="connsiteX8" fmla="*/ 0 w 1499662"/>
              <a:gd name="connsiteY8" fmla="*/ 74983 h 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9662" h="749831">
                <a:moveTo>
                  <a:pt x="0" y="74983"/>
                </a:moveTo>
                <a:cubicBezTo>
                  <a:pt x="0" y="33571"/>
                  <a:pt x="33571" y="0"/>
                  <a:pt x="74983" y="0"/>
                </a:cubicBezTo>
                <a:lnTo>
                  <a:pt x="1424679" y="0"/>
                </a:lnTo>
                <a:cubicBezTo>
                  <a:pt x="1466091" y="0"/>
                  <a:pt x="1499662" y="33571"/>
                  <a:pt x="1499662" y="74983"/>
                </a:cubicBezTo>
                <a:lnTo>
                  <a:pt x="1499662" y="674848"/>
                </a:lnTo>
                <a:cubicBezTo>
                  <a:pt x="1499662" y="716260"/>
                  <a:pt x="1466091" y="749831"/>
                  <a:pt x="1424679" y="749831"/>
                </a:cubicBezTo>
                <a:lnTo>
                  <a:pt x="74983" y="749831"/>
                </a:lnTo>
                <a:cubicBezTo>
                  <a:pt x="33571" y="749831"/>
                  <a:pt x="0" y="716260"/>
                  <a:pt x="0" y="674848"/>
                </a:cubicBezTo>
                <a:lnTo>
                  <a:pt x="0" y="7498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302" tIns="75302" rIns="75302" bIns="75302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/>
              <a:t>GitHub</a:t>
            </a:r>
            <a:endParaRPr lang="ko-KR" altLang="en-US" sz="1400" b="1" kern="1200" dirty="0"/>
          </a:p>
        </p:txBody>
      </p:sp>
      <p:sp>
        <p:nvSpPr>
          <p:cNvPr id="25" name="자유형 24"/>
          <p:cNvSpPr/>
          <p:nvPr/>
        </p:nvSpPr>
        <p:spPr>
          <a:xfrm>
            <a:off x="1231489" y="4373655"/>
            <a:ext cx="1499662" cy="749831"/>
          </a:xfrm>
          <a:custGeom>
            <a:avLst/>
            <a:gdLst>
              <a:gd name="connsiteX0" fmla="*/ 0 w 1499662"/>
              <a:gd name="connsiteY0" fmla="*/ 74983 h 749831"/>
              <a:gd name="connsiteX1" fmla="*/ 74983 w 1499662"/>
              <a:gd name="connsiteY1" fmla="*/ 0 h 749831"/>
              <a:gd name="connsiteX2" fmla="*/ 1424679 w 1499662"/>
              <a:gd name="connsiteY2" fmla="*/ 0 h 749831"/>
              <a:gd name="connsiteX3" fmla="*/ 1499662 w 1499662"/>
              <a:gd name="connsiteY3" fmla="*/ 74983 h 749831"/>
              <a:gd name="connsiteX4" fmla="*/ 1499662 w 1499662"/>
              <a:gd name="connsiteY4" fmla="*/ 674848 h 749831"/>
              <a:gd name="connsiteX5" fmla="*/ 1424679 w 1499662"/>
              <a:gd name="connsiteY5" fmla="*/ 749831 h 749831"/>
              <a:gd name="connsiteX6" fmla="*/ 74983 w 1499662"/>
              <a:gd name="connsiteY6" fmla="*/ 749831 h 749831"/>
              <a:gd name="connsiteX7" fmla="*/ 0 w 1499662"/>
              <a:gd name="connsiteY7" fmla="*/ 674848 h 749831"/>
              <a:gd name="connsiteX8" fmla="*/ 0 w 1499662"/>
              <a:gd name="connsiteY8" fmla="*/ 74983 h 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9662" h="749831">
                <a:moveTo>
                  <a:pt x="0" y="74983"/>
                </a:moveTo>
                <a:cubicBezTo>
                  <a:pt x="0" y="33571"/>
                  <a:pt x="33571" y="0"/>
                  <a:pt x="74983" y="0"/>
                </a:cubicBezTo>
                <a:lnTo>
                  <a:pt x="1424679" y="0"/>
                </a:lnTo>
                <a:cubicBezTo>
                  <a:pt x="1466091" y="0"/>
                  <a:pt x="1499662" y="33571"/>
                  <a:pt x="1499662" y="74983"/>
                </a:cubicBezTo>
                <a:lnTo>
                  <a:pt x="1499662" y="674848"/>
                </a:lnTo>
                <a:cubicBezTo>
                  <a:pt x="1499662" y="716260"/>
                  <a:pt x="1466091" y="749831"/>
                  <a:pt x="1424679" y="749831"/>
                </a:cubicBezTo>
                <a:lnTo>
                  <a:pt x="74983" y="749831"/>
                </a:lnTo>
                <a:cubicBezTo>
                  <a:pt x="33571" y="749831"/>
                  <a:pt x="0" y="716260"/>
                  <a:pt x="0" y="674848"/>
                </a:cubicBezTo>
                <a:lnTo>
                  <a:pt x="0" y="7498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302" tIns="75302" rIns="75302" bIns="75302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err="1"/>
              <a:t>Re</a:t>
            </a:r>
            <a:r>
              <a:rPr lang="en-US" altLang="ko-KR" sz="1400" b="1" dirty="0" err="1"/>
              <a:t>dMine</a:t>
            </a:r>
            <a:endParaRPr lang="ko-KR" altLang="en-US" sz="1400" b="1" kern="1200" dirty="0"/>
          </a:p>
        </p:txBody>
      </p:sp>
      <p:sp>
        <p:nvSpPr>
          <p:cNvPr id="28" name="자유형 27"/>
          <p:cNvSpPr/>
          <p:nvPr/>
        </p:nvSpPr>
        <p:spPr>
          <a:xfrm>
            <a:off x="1038385" y="2885116"/>
            <a:ext cx="1810644" cy="85256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48" tIns="233190" rIns="510594" bIns="28136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/>
              <a:t> 일정관리</a:t>
            </a:r>
          </a:p>
        </p:txBody>
      </p:sp>
      <p:sp>
        <p:nvSpPr>
          <p:cNvPr id="30" name="자유형 29"/>
          <p:cNvSpPr/>
          <p:nvPr/>
        </p:nvSpPr>
        <p:spPr>
          <a:xfrm>
            <a:off x="6348702" y="4407361"/>
            <a:ext cx="1499662" cy="749831"/>
          </a:xfrm>
          <a:custGeom>
            <a:avLst/>
            <a:gdLst>
              <a:gd name="connsiteX0" fmla="*/ 0 w 1499662"/>
              <a:gd name="connsiteY0" fmla="*/ 74983 h 749831"/>
              <a:gd name="connsiteX1" fmla="*/ 74983 w 1499662"/>
              <a:gd name="connsiteY1" fmla="*/ 0 h 749831"/>
              <a:gd name="connsiteX2" fmla="*/ 1424679 w 1499662"/>
              <a:gd name="connsiteY2" fmla="*/ 0 h 749831"/>
              <a:gd name="connsiteX3" fmla="*/ 1499662 w 1499662"/>
              <a:gd name="connsiteY3" fmla="*/ 74983 h 749831"/>
              <a:gd name="connsiteX4" fmla="*/ 1499662 w 1499662"/>
              <a:gd name="connsiteY4" fmla="*/ 674848 h 749831"/>
              <a:gd name="connsiteX5" fmla="*/ 1424679 w 1499662"/>
              <a:gd name="connsiteY5" fmla="*/ 749831 h 749831"/>
              <a:gd name="connsiteX6" fmla="*/ 74983 w 1499662"/>
              <a:gd name="connsiteY6" fmla="*/ 749831 h 749831"/>
              <a:gd name="connsiteX7" fmla="*/ 0 w 1499662"/>
              <a:gd name="connsiteY7" fmla="*/ 674848 h 749831"/>
              <a:gd name="connsiteX8" fmla="*/ 0 w 1499662"/>
              <a:gd name="connsiteY8" fmla="*/ 74983 h 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9662" h="749831">
                <a:moveTo>
                  <a:pt x="0" y="74983"/>
                </a:moveTo>
                <a:cubicBezTo>
                  <a:pt x="0" y="33571"/>
                  <a:pt x="33571" y="0"/>
                  <a:pt x="74983" y="0"/>
                </a:cubicBezTo>
                <a:lnTo>
                  <a:pt x="1424679" y="0"/>
                </a:lnTo>
                <a:cubicBezTo>
                  <a:pt x="1466091" y="0"/>
                  <a:pt x="1499662" y="33571"/>
                  <a:pt x="1499662" y="74983"/>
                </a:cubicBezTo>
                <a:lnTo>
                  <a:pt x="1499662" y="674848"/>
                </a:lnTo>
                <a:cubicBezTo>
                  <a:pt x="1499662" y="716260"/>
                  <a:pt x="1466091" y="749831"/>
                  <a:pt x="1424679" y="749831"/>
                </a:cubicBezTo>
                <a:lnTo>
                  <a:pt x="74983" y="749831"/>
                </a:lnTo>
                <a:cubicBezTo>
                  <a:pt x="33571" y="749831"/>
                  <a:pt x="0" y="716260"/>
                  <a:pt x="0" y="674848"/>
                </a:cubicBezTo>
                <a:lnTo>
                  <a:pt x="0" y="7498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302" tIns="75302" rIns="75302" bIns="75302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err="1"/>
              <a:t>SonarQube</a:t>
            </a:r>
            <a:endParaRPr lang="ko-KR" altLang="en-US" sz="1400" b="1" kern="1200" dirty="0"/>
          </a:p>
        </p:txBody>
      </p:sp>
      <p:sp>
        <p:nvSpPr>
          <p:cNvPr id="33" name="자유형 32"/>
          <p:cNvSpPr/>
          <p:nvPr/>
        </p:nvSpPr>
        <p:spPr>
          <a:xfrm rot="12111687">
            <a:off x="2201432" y="5441893"/>
            <a:ext cx="1767463" cy="178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37" name="자유형 36"/>
          <p:cNvSpPr/>
          <p:nvPr/>
        </p:nvSpPr>
        <p:spPr>
          <a:xfrm rot="16200000">
            <a:off x="4352014" y="5326716"/>
            <a:ext cx="461240" cy="207822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40" name="타원 39"/>
          <p:cNvSpPr/>
          <p:nvPr/>
        </p:nvSpPr>
        <p:spPr>
          <a:xfrm>
            <a:off x="4001524" y="5647138"/>
            <a:ext cx="1183487" cy="57606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팀원</a:t>
            </a:r>
          </a:p>
        </p:txBody>
      </p:sp>
      <p:sp>
        <p:nvSpPr>
          <p:cNvPr id="31" name="자유형 32">
            <a:extLst>
              <a:ext uri="{FF2B5EF4-FFF2-40B4-BE49-F238E27FC236}">
                <a16:creationId xmlns:a16="http://schemas.microsoft.com/office/drawing/2014/main" id="{E20A53E5-A39A-4D7A-854F-422D7EF3D30D}"/>
              </a:ext>
            </a:extLst>
          </p:cNvPr>
          <p:cNvSpPr/>
          <p:nvPr/>
        </p:nvSpPr>
        <p:spPr>
          <a:xfrm rot="16200000">
            <a:off x="4315561" y="3976459"/>
            <a:ext cx="555415" cy="186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34" name="자유형 32">
            <a:extLst>
              <a:ext uri="{FF2B5EF4-FFF2-40B4-BE49-F238E27FC236}">
                <a16:creationId xmlns:a16="http://schemas.microsoft.com/office/drawing/2014/main" id="{546E480B-AAF3-435D-AD33-DD04313C0B65}"/>
              </a:ext>
            </a:extLst>
          </p:cNvPr>
          <p:cNvSpPr/>
          <p:nvPr/>
        </p:nvSpPr>
        <p:spPr>
          <a:xfrm rot="16200000">
            <a:off x="6829308" y="3958116"/>
            <a:ext cx="555415" cy="186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48" name="자유형 27">
            <a:extLst>
              <a:ext uri="{FF2B5EF4-FFF2-40B4-BE49-F238E27FC236}">
                <a16:creationId xmlns:a16="http://schemas.microsoft.com/office/drawing/2014/main" id="{8782E6F0-6441-40F1-92FC-A738137086DB}"/>
              </a:ext>
            </a:extLst>
          </p:cNvPr>
          <p:cNvSpPr/>
          <p:nvPr/>
        </p:nvSpPr>
        <p:spPr>
          <a:xfrm>
            <a:off x="3677311" y="2918055"/>
            <a:ext cx="1810644" cy="85256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48" tIns="233190" rIns="510594" bIns="28136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/>
              <a:t> </a:t>
            </a:r>
            <a:r>
              <a:rPr lang="ko-KR" altLang="en-US" sz="1600" b="1" dirty="0"/>
              <a:t>코드관리</a:t>
            </a:r>
            <a:endParaRPr lang="en-US" altLang="ko-KR" sz="1600" b="1" dirty="0"/>
          </a:p>
        </p:txBody>
      </p:sp>
      <p:sp>
        <p:nvSpPr>
          <p:cNvPr id="49" name="자유형 27">
            <a:extLst>
              <a:ext uri="{FF2B5EF4-FFF2-40B4-BE49-F238E27FC236}">
                <a16:creationId xmlns:a16="http://schemas.microsoft.com/office/drawing/2014/main" id="{5695BC95-0A49-41FE-BA06-69C3A3A486EA}"/>
              </a:ext>
            </a:extLst>
          </p:cNvPr>
          <p:cNvSpPr/>
          <p:nvPr/>
        </p:nvSpPr>
        <p:spPr>
          <a:xfrm>
            <a:off x="6145732" y="2900471"/>
            <a:ext cx="1810644" cy="85256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48" tIns="233190" rIns="510594" bIns="28136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/>
              <a:t>  품질개선</a:t>
            </a:r>
            <a:endParaRPr lang="en-US" altLang="ko-KR" sz="1600" b="1" kern="1200" dirty="0"/>
          </a:p>
        </p:txBody>
      </p:sp>
      <p:sp>
        <p:nvSpPr>
          <p:cNvPr id="52" name="자유형 36">
            <a:extLst>
              <a:ext uri="{FF2B5EF4-FFF2-40B4-BE49-F238E27FC236}">
                <a16:creationId xmlns:a16="http://schemas.microsoft.com/office/drawing/2014/main" id="{7EE0C996-7ABB-411D-B11B-6BAD767014BE}"/>
              </a:ext>
            </a:extLst>
          </p:cNvPr>
          <p:cNvSpPr/>
          <p:nvPr/>
        </p:nvSpPr>
        <p:spPr>
          <a:xfrm rot="16200000">
            <a:off x="4409777" y="2633849"/>
            <a:ext cx="345713" cy="207824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54" name="바닥글 개체 틀 4">
            <a:extLst>
              <a:ext uri="{FF2B5EF4-FFF2-40B4-BE49-F238E27FC236}">
                <a16:creationId xmlns:a16="http://schemas.microsoft.com/office/drawing/2014/main" id="{2678F16B-C899-4F05-9FD3-3EC6D74A31C1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24" name="자유형 32">
            <a:extLst>
              <a:ext uri="{FF2B5EF4-FFF2-40B4-BE49-F238E27FC236}">
                <a16:creationId xmlns:a16="http://schemas.microsoft.com/office/drawing/2014/main" id="{A885A747-C616-41E3-9E5A-26357CB541BF}"/>
              </a:ext>
            </a:extLst>
          </p:cNvPr>
          <p:cNvSpPr/>
          <p:nvPr/>
        </p:nvSpPr>
        <p:spPr>
          <a:xfrm rot="20205787">
            <a:off x="5211483" y="5501315"/>
            <a:ext cx="1767463" cy="178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26" name="자유형 32">
            <a:extLst>
              <a:ext uri="{FF2B5EF4-FFF2-40B4-BE49-F238E27FC236}">
                <a16:creationId xmlns:a16="http://schemas.microsoft.com/office/drawing/2014/main" id="{81CB9E73-B2A2-4FD4-ACB6-86D6BFAC8658}"/>
              </a:ext>
            </a:extLst>
          </p:cNvPr>
          <p:cNvSpPr/>
          <p:nvPr/>
        </p:nvSpPr>
        <p:spPr>
          <a:xfrm rot="16200000">
            <a:off x="1666000" y="3937467"/>
            <a:ext cx="555415" cy="186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27" name="자유형 32">
            <a:extLst>
              <a:ext uri="{FF2B5EF4-FFF2-40B4-BE49-F238E27FC236}">
                <a16:creationId xmlns:a16="http://schemas.microsoft.com/office/drawing/2014/main" id="{B4E65C18-8C2F-4DC0-B6FA-9974F6832F8F}"/>
              </a:ext>
            </a:extLst>
          </p:cNvPr>
          <p:cNvSpPr/>
          <p:nvPr/>
        </p:nvSpPr>
        <p:spPr>
          <a:xfrm rot="12111687">
            <a:off x="5261772" y="2459745"/>
            <a:ext cx="1767463" cy="178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  <p:sp>
        <p:nvSpPr>
          <p:cNvPr id="32" name="자유형 32">
            <a:extLst>
              <a:ext uri="{FF2B5EF4-FFF2-40B4-BE49-F238E27FC236}">
                <a16:creationId xmlns:a16="http://schemas.microsoft.com/office/drawing/2014/main" id="{1144FA0F-C3EF-449C-B4C4-6D440811B2A6}"/>
              </a:ext>
            </a:extLst>
          </p:cNvPr>
          <p:cNvSpPr/>
          <p:nvPr/>
        </p:nvSpPr>
        <p:spPr>
          <a:xfrm rot="20205787">
            <a:off x="1842554" y="2440975"/>
            <a:ext cx="1767463" cy="178553"/>
          </a:xfrm>
          <a:custGeom>
            <a:avLst/>
            <a:gdLst>
              <a:gd name="connsiteX0" fmla="*/ 0 w 781351"/>
              <a:gd name="connsiteY0" fmla="*/ 65610 h 262441"/>
              <a:gd name="connsiteX1" fmla="*/ 650131 w 781351"/>
              <a:gd name="connsiteY1" fmla="*/ 65610 h 262441"/>
              <a:gd name="connsiteX2" fmla="*/ 650131 w 781351"/>
              <a:gd name="connsiteY2" fmla="*/ 0 h 262441"/>
              <a:gd name="connsiteX3" fmla="*/ 781351 w 781351"/>
              <a:gd name="connsiteY3" fmla="*/ 131221 h 262441"/>
              <a:gd name="connsiteX4" fmla="*/ 650131 w 781351"/>
              <a:gd name="connsiteY4" fmla="*/ 262441 h 262441"/>
              <a:gd name="connsiteX5" fmla="*/ 650131 w 781351"/>
              <a:gd name="connsiteY5" fmla="*/ 196831 h 262441"/>
              <a:gd name="connsiteX6" fmla="*/ 0 w 781351"/>
              <a:gd name="connsiteY6" fmla="*/ 196831 h 262441"/>
              <a:gd name="connsiteX7" fmla="*/ 0 w 781351"/>
              <a:gd name="connsiteY7" fmla="*/ 65610 h 26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351" h="262441">
                <a:moveTo>
                  <a:pt x="0" y="65610"/>
                </a:moveTo>
                <a:lnTo>
                  <a:pt x="650131" y="65610"/>
                </a:lnTo>
                <a:lnTo>
                  <a:pt x="650131" y="0"/>
                </a:lnTo>
                <a:lnTo>
                  <a:pt x="781351" y="131221"/>
                </a:lnTo>
                <a:lnTo>
                  <a:pt x="650131" y="262441"/>
                </a:lnTo>
                <a:lnTo>
                  <a:pt x="650131" y="196831"/>
                </a:lnTo>
                <a:lnTo>
                  <a:pt x="0" y="196831"/>
                </a:lnTo>
                <a:lnTo>
                  <a:pt x="0" y="6561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731" tIns="52488" rIns="78732" bIns="52487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" kern="1200" dirty="0"/>
          </a:p>
        </p:txBody>
      </p:sp>
    </p:spTree>
    <p:extLst>
      <p:ext uri="{BB962C8B-B14F-4D97-AF65-F5344CB8AC3E}">
        <p14:creationId xmlns:p14="http://schemas.microsoft.com/office/powerpoint/2010/main" val="41418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1580" y="1808820"/>
            <a:ext cx="71647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개요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팀 소개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프로젝트 선정 이유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요구 사항 분석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  </a:t>
            </a: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협업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57956" y="440668"/>
            <a:ext cx="8390508" cy="64597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spc="-15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EF292ADC-DD2E-4F6A-A74D-9CCEC1475899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1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dirty="0" err="1">
                <a:solidFill>
                  <a:schemeClr val="bg1"/>
                </a:solidFill>
              </a:rPr>
              <a:t>Redmine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687171"/>
            <a:ext cx="784887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프로젝트 일정 계획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121100-F7AB-43AD-B02E-74A8EA071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01949248" descr="EMB00000a042f84">
            <a:extLst>
              <a:ext uri="{FF2B5EF4-FFF2-40B4-BE49-F238E27FC236}">
                <a16:creationId xmlns:a16="http://schemas.microsoft.com/office/drawing/2014/main" id="{46AB682E-7F7E-423F-BD24-C97BB1FEE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2"/>
          <a:stretch>
            <a:fillRect/>
          </a:stretch>
        </p:blipFill>
        <p:spPr bwMode="auto">
          <a:xfrm>
            <a:off x="489771" y="2384884"/>
            <a:ext cx="8186683" cy="32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dirty="0" err="1">
                <a:solidFill>
                  <a:schemeClr val="bg1"/>
                </a:solidFill>
              </a:rPr>
              <a:t>Sonarqube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121100-F7AB-43AD-B02E-74A8EA071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8BE65-0C93-496A-88E4-F54EB8B3D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6664" r="23068" b="35568"/>
          <a:stretch/>
        </p:blipFill>
        <p:spPr>
          <a:xfrm>
            <a:off x="523690" y="1772816"/>
            <a:ext cx="8115164" cy="4067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92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dirty="0" err="1">
                <a:solidFill>
                  <a:schemeClr val="bg1"/>
                </a:solidFill>
              </a:rPr>
              <a:t>Sonarqube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A210C-689E-4E29-9D48-79E0F1B4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3" y="1597510"/>
            <a:ext cx="15233479" cy="6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121100-F7AB-43AD-B02E-74A8EA071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C5816C-EE83-422E-8E08-0A237303A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93558" y="1388253"/>
            <a:ext cx="7956884" cy="49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실천하기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70" y="1736812"/>
            <a:ext cx="595266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5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4896544" cy="1244476"/>
          </a:xfrm>
        </p:spPr>
        <p:txBody>
          <a:bodyPr>
            <a:norm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Q &amp; A</a:t>
            </a:r>
            <a:endParaRPr lang="ko-KR" altLang="en-US" sz="4000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2AC3334E-2B61-4B5A-808D-01DCACB6CA76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1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439081" y="1988840"/>
            <a:ext cx="3132919" cy="1244476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ko-KR" altLang="en-US" sz="4000" spc="-150" dirty="0">
                <a:solidFill>
                  <a:schemeClr val="bg1"/>
                </a:solidFill>
                <a:latin typeface="+mj-ea"/>
              </a:rPr>
              <a:t>감사합니다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.</a:t>
            </a:r>
            <a:endParaRPr lang="ko-KR" altLang="en-US" sz="4000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53580D3C-1EBE-4808-AB7A-E099BF9D8544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1580" y="1808820"/>
            <a:ext cx="71647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개요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사용자 관점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개발자 관점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 계획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   </a:t>
            </a: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협업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57956" y="440668"/>
            <a:ext cx="8390508" cy="64597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spc="-15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EF292ADC-DD2E-4F6A-A74D-9CCEC1475899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1580" y="1808820"/>
            <a:ext cx="71647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개요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협업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목적 및 기대 효과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향후 개발 계획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- </a:t>
            </a:r>
            <a:r>
              <a:rPr lang="ko-KR" altLang="en-US" sz="20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프로젝트 관리 도구 활용</a:t>
            </a:r>
            <a:endParaRPr lang="en-US" altLang="ko-KR" sz="20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57956" y="440668"/>
            <a:ext cx="8390508" cy="64597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spc="-15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EF292ADC-DD2E-4F6A-A74D-9CCEC1475899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5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spc="-150" dirty="0">
                <a:solidFill>
                  <a:schemeClr val="bg1"/>
                </a:solidFill>
              </a:rPr>
              <a:t>팀 소개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592796"/>
            <a:ext cx="7848872" cy="29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 err="1">
                <a:latin typeface="+mn-ea"/>
              </a:rPr>
              <a:t>강양중강양</a:t>
            </a:r>
            <a:r>
              <a:rPr lang="en-US" altLang="ko-KR" b="1" spc="-30" dirty="0"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- </a:t>
            </a:r>
            <a:r>
              <a:rPr lang="ko-KR" altLang="en-US" sz="2000" b="1" spc="-30" dirty="0">
                <a:latin typeface="+mn-ea"/>
              </a:rPr>
              <a:t>키보드 타건 음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- 4</a:t>
            </a:r>
            <a:r>
              <a:rPr lang="ko-KR" altLang="en-US" sz="2000" b="1" spc="-30" dirty="0">
                <a:latin typeface="+mn-ea"/>
              </a:rPr>
              <a:t>분의 </a:t>
            </a:r>
            <a:r>
              <a:rPr lang="en-US" altLang="ko-KR" sz="2000" b="1" spc="-30" dirty="0">
                <a:latin typeface="+mn-ea"/>
              </a:rPr>
              <a:t>4</a:t>
            </a:r>
            <a:r>
              <a:rPr lang="ko-KR" altLang="en-US" sz="2000" b="1" spc="-30" dirty="0">
                <a:latin typeface="+mn-ea"/>
              </a:rPr>
              <a:t>박자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spc="-30" dirty="0">
                <a:latin typeface="+mn-ea"/>
              </a:rPr>
              <a:t> </a:t>
            </a:r>
            <a:r>
              <a:rPr lang="en-US" altLang="ko-KR" sz="2000" b="1" spc="-30" dirty="0">
                <a:latin typeface="+mn-ea"/>
              </a:rPr>
              <a:t>     - 4</a:t>
            </a:r>
            <a:r>
              <a:rPr lang="ko-KR" altLang="en-US" sz="2000" b="1" spc="-30" dirty="0">
                <a:latin typeface="+mn-ea"/>
              </a:rPr>
              <a:t>명의 팀원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30" dirty="0">
                <a:latin typeface="+mn-ea"/>
              </a:rPr>
              <a:t>      - </a:t>
            </a:r>
            <a:r>
              <a:rPr lang="ko-KR" altLang="en-US" sz="2000" b="1" spc="-30" dirty="0">
                <a:latin typeface="+mn-ea"/>
              </a:rPr>
              <a:t>팀의 정체성</a:t>
            </a:r>
            <a:endParaRPr lang="en-US" altLang="ko-KR" sz="20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C02E167-0062-4BC1-8B0C-848CA2DE54BA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66449"/>
            <a:ext cx="3325452" cy="243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spc="-150" dirty="0">
                <a:solidFill>
                  <a:schemeClr val="bg1"/>
                </a:solidFill>
              </a:rPr>
              <a:t>프로젝트 선정 이유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902924"/>
            <a:ext cx="7848872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왜 </a:t>
            </a:r>
            <a:r>
              <a:rPr lang="ko-KR" altLang="en-US" sz="2400" b="1" spc="-30" dirty="0" err="1">
                <a:latin typeface="+mn-ea"/>
              </a:rPr>
              <a:t>테트리스</a:t>
            </a:r>
            <a:r>
              <a:rPr lang="ko-KR" altLang="en-US" sz="2400" b="1" spc="-30" dirty="0">
                <a:latin typeface="+mn-ea"/>
              </a:rPr>
              <a:t> 인가</a:t>
            </a:r>
            <a:r>
              <a:rPr lang="en-US" altLang="ko-KR" sz="2400" b="1" spc="-30" dirty="0">
                <a:latin typeface="+mn-ea"/>
              </a:rPr>
              <a:t>?</a:t>
            </a: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b="1" spc="-30" dirty="0">
                <a:latin typeface="+mn-ea"/>
              </a:rPr>
              <a:t>       </a:t>
            </a:r>
            <a:r>
              <a:rPr lang="en-US" altLang="ko-KR" sz="2400" b="1" spc="-30" dirty="0">
                <a:latin typeface="+mn-ea"/>
              </a:rPr>
              <a:t>- </a:t>
            </a:r>
            <a:r>
              <a:rPr lang="ko-KR" altLang="en-US" sz="2400" b="1" spc="-30" dirty="0">
                <a:latin typeface="+mn-ea"/>
              </a:rPr>
              <a:t>높은 인지도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spc="-30" dirty="0">
                <a:latin typeface="+mn-ea"/>
              </a:rPr>
              <a:t>     - </a:t>
            </a:r>
            <a:r>
              <a:rPr lang="ko-KR" altLang="en-US" sz="2400" b="1" spc="-30" dirty="0">
                <a:latin typeface="+mn-ea"/>
              </a:rPr>
              <a:t>오픈 소스 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spc="-30" dirty="0">
                <a:latin typeface="+mn-ea"/>
              </a:rPr>
              <a:t>     - </a:t>
            </a:r>
            <a:r>
              <a:rPr lang="ko-KR" altLang="en-US" sz="2400" b="1" spc="-30" dirty="0" err="1">
                <a:latin typeface="+mn-ea"/>
              </a:rPr>
              <a:t>테트로미노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spc="-30" dirty="0">
                <a:latin typeface="+mn-ea"/>
              </a:rPr>
              <a:t>     - </a:t>
            </a:r>
            <a:r>
              <a:rPr lang="en-US" altLang="ko-KR" sz="2400" b="1" spc="-30" dirty="0" err="1">
                <a:latin typeface="+mn-ea"/>
              </a:rPr>
              <a:t>PvP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spc="-30" dirty="0">
                <a:latin typeface="+mn-ea"/>
              </a:rPr>
              <a:t>     - </a:t>
            </a:r>
            <a:r>
              <a:rPr lang="ko-KR" altLang="en-US" sz="2400" b="1" spc="-30" dirty="0">
                <a:latin typeface="+mn-ea"/>
              </a:rPr>
              <a:t>인생</a:t>
            </a:r>
            <a:r>
              <a:rPr lang="en-US" altLang="ko-KR" sz="2400" b="1" spc="-30" dirty="0">
                <a:latin typeface="+mn-ea"/>
              </a:rPr>
              <a:t>…?</a:t>
            </a:r>
            <a:endParaRPr lang="en-US" altLang="ko-KR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D665677-9D63-44F4-A1BD-3EABB54EC488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24D14BE-3C53-4017-B826-D6EE7DA1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64196" y="1180726"/>
            <a:ext cx="16593344" cy="72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6044120" descr="EMB00002f3421e8">
            <a:extLst>
              <a:ext uri="{FF2B5EF4-FFF2-40B4-BE49-F238E27FC236}">
                <a16:creationId xmlns:a16="http://schemas.microsoft.com/office/drawing/2014/main" id="{5B0547ED-30FD-4BF2-9268-C22AAA12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93" y="1625155"/>
            <a:ext cx="3370523" cy="44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요구 사항 분석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628800"/>
            <a:ext cx="7848872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오픈 소스를 이용한 개발 능력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대규모 프로젝트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소통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 - </a:t>
            </a:r>
            <a:r>
              <a:rPr lang="ko-KR" altLang="en-US" sz="2000" b="1" spc="-30" dirty="0">
                <a:latin typeface="+mn-ea"/>
              </a:rPr>
              <a:t>다양한 플랫폼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협업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집단 지성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모듈화</a:t>
            </a:r>
            <a:endParaRPr lang="en-US" altLang="ko-KR" sz="20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>
                <a:latin typeface="+mn-ea"/>
              </a:rPr>
              <a:t>       - </a:t>
            </a:r>
            <a:r>
              <a:rPr lang="ko-KR" altLang="en-US" sz="2000" b="1" spc="-30" dirty="0">
                <a:latin typeface="+mn-ea"/>
              </a:rPr>
              <a:t>피드백</a:t>
            </a:r>
            <a:endParaRPr lang="en-US" altLang="ko-KR" sz="20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3DF29C2-B1D8-4695-90EC-2BBFEB2E615C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3074" name="Picture 2" descr="teamwork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2805387"/>
            <a:ext cx="4716524" cy="3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0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사용자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700808"/>
            <a:ext cx="7848872" cy="374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3200" b="1" spc="-30" dirty="0">
                <a:latin typeface="+mn-ea"/>
              </a:rPr>
              <a:t>랭크 시스템 도입</a:t>
            </a:r>
            <a:endParaRPr lang="en-US" altLang="ko-KR" sz="32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아이템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속도 조절 및 장애물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사용자 친화적 인터페이스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4DD24-6DD1-45C4-BD7F-3B3570A2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4" t="18439" r="45669" b="38990"/>
          <a:stretch/>
        </p:blipFill>
        <p:spPr>
          <a:xfrm>
            <a:off x="5040052" y="1556792"/>
            <a:ext cx="3816424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사용자 관점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7544" y="1700808"/>
            <a:ext cx="7848872" cy="374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랭크 시스템 도입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3200" b="1" spc="-30" dirty="0">
                <a:latin typeface="+mn-ea"/>
              </a:rPr>
              <a:t>아이템 기능 추가</a:t>
            </a:r>
            <a:endParaRPr lang="en-US" altLang="ko-KR" sz="32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속도 조절 및 장애물 기능 추가</a:t>
            </a: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b="1" spc="-30" dirty="0">
              <a:latin typeface="+mn-ea"/>
            </a:endParaRPr>
          </a:p>
          <a:p>
            <a:pPr indent="-514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pc="-30" dirty="0">
                <a:latin typeface="+mn-ea"/>
              </a:rPr>
              <a:t>사용자 친화적 인터페이스</a:t>
            </a:r>
            <a:endParaRPr lang="en-US" altLang="ko-KR" sz="2400" b="1" spc="-3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spc="-30" dirty="0">
              <a:latin typeface="+mn-ea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454B100-2CB3-403A-80A3-BBCE880A2B20}"/>
              </a:ext>
            </a:extLst>
          </p:cNvPr>
          <p:cNvSpPr txBox="1">
            <a:spLocks/>
          </p:cNvSpPr>
          <p:nvPr/>
        </p:nvSpPr>
        <p:spPr>
          <a:xfrm>
            <a:off x="3124200" y="63427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</a:t>
            </a:r>
            <a:r>
              <a:rPr lang="en-US" altLang="ko-KR" dirty="0"/>
              <a:t>SW </a:t>
            </a:r>
            <a:r>
              <a:rPr lang="ko-KR" altLang="en-US" dirty="0"/>
              <a:t>프로젝트 </a:t>
            </a:r>
            <a:r>
              <a:rPr lang="en-US" altLang="ko-KR" dirty="0"/>
              <a:t>[CSE-4074-01]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20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680</Words>
  <Application>Microsoft Office PowerPoint</Application>
  <PresentationFormat>화면 슬라이드 쇼(4:3)</PresentationFormat>
  <Paragraphs>255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Wingdings</vt:lpstr>
      <vt:lpstr>Arial</vt:lpstr>
      <vt:lpstr>나눔고딕</vt:lpstr>
      <vt:lpstr>나눔명조</vt:lpstr>
      <vt:lpstr>맑은 고딕</vt:lpstr>
      <vt:lpstr>Office 테마</vt:lpstr>
      <vt:lpstr>  공개 SW 프로젝트                 팀장 : 김강민                           팀원  : 김성백  양승영  임호성          </vt:lpstr>
      <vt:lpstr>목차</vt:lpstr>
      <vt:lpstr>목차</vt:lpstr>
      <vt:lpstr>목차</vt:lpstr>
      <vt:lpstr>팀 소개 </vt:lpstr>
      <vt:lpstr>프로젝트 선정 이유</vt:lpstr>
      <vt:lpstr>요구 사항 분석</vt:lpstr>
      <vt:lpstr>사용자 관점</vt:lpstr>
      <vt:lpstr>사용자 관점</vt:lpstr>
      <vt:lpstr>사용자 관점</vt:lpstr>
      <vt:lpstr>사용자 관점</vt:lpstr>
      <vt:lpstr>개발자 관점</vt:lpstr>
      <vt:lpstr>개발자 관점</vt:lpstr>
      <vt:lpstr>개발자 관점</vt:lpstr>
      <vt:lpstr>개발자 관점</vt:lpstr>
      <vt:lpstr>프로젝트 구현 계획</vt:lpstr>
      <vt:lpstr>프로젝트 구현 계획</vt:lpstr>
      <vt:lpstr>협업의 목적 및 기대효과</vt:lpstr>
      <vt:lpstr>프로젝트 관리도구의 활용</vt:lpstr>
      <vt:lpstr>Redmine</vt:lpstr>
      <vt:lpstr>Sonarqube</vt:lpstr>
      <vt:lpstr>Sonarqube</vt:lpstr>
      <vt:lpstr>실천하기</vt:lpstr>
      <vt:lpstr>Q &amp; A</vt:lpstr>
      <vt:lpstr> 감사합니다.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승영 양</cp:lastModifiedBy>
  <cp:revision>375</cp:revision>
  <dcterms:created xsi:type="dcterms:W3CDTF">2011-08-23T09:33:59Z</dcterms:created>
  <dcterms:modified xsi:type="dcterms:W3CDTF">2018-04-16T13:25:11Z</dcterms:modified>
  <cp:version>0906.0100.01</cp:version>
</cp:coreProperties>
</file>